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33" r:id="rId2"/>
  </p:sldMasterIdLst>
  <p:notesMasterIdLst>
    <p:notesMasterId r:id="rId15"/>
  </p:notesMasterIdLst>
  <p:sldIdLst>
    <p:sldId id="434" r:id="rId3"/>
    <p:sldId id="291" r:id="rId4"/>
    <p:sldId id="433" r:id="rId5"/>
    <p:sldId id="322" r:id="rId6"/>
    <p:sldId id="435" r:id="rId7"/>
    <p:sldId id="318" r:id="rId8"/>
    <p:sldId id="311" r:id="rId9"/>
    <p:sldId id="432" r:id="rId10"/>
    <p:sldId id="324" r:id="rId11"/>
    <p:sldId id="436" r:id="rId12"/>
    <p:sldId id="437" r:id="rId13"/>
    <p:sldId id="316" r:id="rId14"/>
  </p:sldIdLst>
  <p:sldSz cx="9144000" cy="5143500" type="screen16x9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891422B-6470-42EE-991D-EC6548168BB2}">
          <p14:sldIdLst>
            <p14:sldId id="434"/>
            <p14:sldId id="291"/>
            <p14:sldId id="433"/>
            <p14:sldId id="322"/>
            <p14:sldId id="435"/>
            <p14:sldId id="318"/>
            <p14:sldId id="311"/>
            <p14:sldId id="432"/>
            <p14:sldId id="324"/>
            <p14:sldId id="436"/>
            <p14:sldId id="43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FBFBFB"/>
    <a:srgbClr val="000000"/>
    <a:srgbClr val="FFFFFF"/>
    <a:srgbClr val="FF9933"/>
    <a:srgbClr val="002D62"/>
    <a:srgbClr val="FF0066"/>
    <a:srgbClr val="FBC200"/>
    <a:srgbClr val="1D2245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2" autoAdjust="0"/>
    <p:restoredTop sz="95672" autoAdjust="0"/>
  </p:normalViewPr>
  <p:slideViewPr>
    <p:cSldViewPr showGuides="1">
      <p:cViewPr varScale="1">
        <p:scale>
          <a:sx n="104" d="100"/>
          <a:sy n="104" d="100"/>
        </p:scale>
        <p:origin x="282" y="72"/>
      </p:cViewPr>
      <p:guideLst>
        <p:guide orient="horz" pos="754"/>
        <p:guide pos="295"/>
      </p:guideLst>
    </p:cSldViewPr>
  </p:slideViewPr>
  <p:outlineViewPr>
    <p:cViewPr>
      <p:scale>
        <a:sx n="33" d="100"/>
        <a:sy n="33" d="100"/>
      </p:scale>
      <p:origin x="0" y="-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59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976D1-EE30-4FC4-B36C-419EBE9C0858}" type="datetimeFigureOut">
              <a:rPr lang="en-AU"/>
              <a:pPr>
                <a:defRPr/>
              </a:pPr>
              <a:t>13/05/2022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CBC5D8-E7FB-4779-86B3-51BA2C439D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1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F8DB7-6CB2-430F-A041-8CB2F9128FB4}" type="slidenum">
              <a:rPr lang="en-AU" altLang="en-US" smtClean="0"/>
              <a:pPr/>
              <a:t>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289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28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62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25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190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151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3"/>
            <a:ext cx="849694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005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7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1" y="4438801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1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33624"/>
            <a:ext cx="4165600" cy="688256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22024"/>
            <a:ext cx="4165600" cy="688256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5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893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655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82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085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5" y="4587975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3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4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4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75" indent="-342892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4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5" y="1750990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91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3" y="4137924"/>
            <a:ext cx="2032916" cy="100557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57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9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9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74639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71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522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titl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3"/>
            <a:ext cx="91773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7" y="1221583"/>
            <a:ext cx="6334125" cy="1102519"/>
          </a:xfr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Gill Sans Condensed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35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6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4"/>
            <a:ext cx="849694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STYLE. CLICK TO EDIT MASTER TITLE STYLE.</a:t>
            </a:r>
            <a:endParaRPr lang="en-AU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53796"/>
            <a:ext cx="8496944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styles. Click to edit Master text styles. Click to edit Master text styles.</a:t>
            </a:r>
          </a:p>
          <a:p>
            <a:pPr lvl="1"/>
            <a:r>
              <a:rPr lang="en-US" altLang="en-US" dirty="0"/>
              <a:t>Second level. Second level. Second level. Second level. Second level.</a:t>
            </a:r>
          </a:p>
          <a:p>
            <a:pPr lvl="2"/>
            <a:r>
              <a:rPr lang="en-US" altLang="en-US" dirty="0"/>
              <a:t>Third level. Third level. Third level. Third level. Third level. Third level. 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5308054"/>
            <a:ext cx="705713" cy="7200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7117" y="5308054"/>
            <a:ext cx="705713" cy="7200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534234" y="5308054"/>
            <a:ext cx="705713" cy="7200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301351" y="5308054"/>
            <a:ext cx="705713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068468" y="5308054"/>
            <a:ext cx="705713" cy="72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835585" y="5308054"/>
            <a:ext cx="705713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02702" y="5308054"/>
            <a:ext cx="705713" cy="720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369819" y="5308054"/>
            <a:ext cx="705713" cy="72008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136936" y="5308054"/>
            <a:ext cx="705713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904053" y="5308054"/>
            <a:ext cx="705713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71170" y="5308054"/>
            <a:ext cx="705713" cy="72008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438287" y="5308054"/>
            <a:ext cx="705713" cy="72008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6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2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.AppleSystemUIFont" charset="-120"/>
        <a:buChar char="-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47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7788" indent="-2286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9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30" y="4746625"/>
            <a:ext cx="6984775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13 May 2022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6"/>
            <a:ext cx="13716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287" indent="-228594" algn="l" defTabSz="914378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19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37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592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E3BA2D2A-2FA1-470A-88C5-C2DE2A730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7A5B3-84A1-4E3F-BB8D-215268EB6737}"/>
              </a:ext>
            </a:extLst>
          </p:cNvPr>
          <p:cNvSpPr/>
          <p:nvPr/>
        </p:nvSpPr>
        <p:spPr bwMode="auto">
          <a:xfrm>
            <a:off x="0" y="-1"/>
            <a:ext cx="9144000" cy="5143500"/>
          </a:xfrm>
          <a:prstGeom prst="rect">
            <a:avLst/>
          </a:prstGeom>
          <a:solidFill>
            <a:schemeClr val="bg1">
              <a:lumMod val="1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779662"/>
            <a:ext cx="5760640" cy="1102519"/>
          </a:xfrm>
          <a:noFill/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FBFBFB"/>
                </a:solidFill>
              </a:rPr>
              <a:t>SCHOOLS </a:t>
            </a:r>
            <a:r>
              <a:rPr lang="en-US" altLang="en-US" sz="3200">
                <a:solidFill>
                  <a:srgbClr val="FBFBFB"/>
                </a:solidFill>
              </a:rPr>
              <a:t>RECOMMENDATION SCHEME</a:t>
            </a:r>
            <a:endParaRPr lang="en-US" altLang="en-US" sz="3200" dirty="0">
              <a:solidFill>
                <a:srgbClr val="FBFBFB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066840"/>
            <a:ext cx="3384376" cy="369006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sz="2400" spc="0" dirty="0">
                <a:solidFill>
                  <a:srgbClr val="FBFBFB"/>
                </a:solidFill>
              </a:rPr>
              <a:t>Steps to applying </a:t>
            </a:r>
            <a:r>
              <a:rPr lang="en-US" altLang="en-US" sz="2400" spc="0">
                <a:solidFill>
                  <a:srgbClr val="FBFBFB"/>
                </a:solidFill>
              </a:rPr>
              <a:t>in 2022</a:t>
            </a:r>
            <a:endParaRPr lang="en-US" altLang="en-US" sz="2400" spc="0" dirty="0">
              <a:solidFill>
                <a:srgbClr val="FBFBFB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4497EF-551D-4790-B885-157DB84D5C8D}"/>
              </a:ext>
            </a:extLst>
          </p:cNvPr>
          <p:cNvCxnSpPr/>
          <p:nvPr/>
        </p:nvCxnSpPr>
        <p:spPr bwMode="auto">
          <a:xfrm>
            <a:off x="2195736" y="2900834"/>
            <a:ext cx="33123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BF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647F5D2-DC79-4E92-94D9-34A1D9B86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65584"/>
            <a:ext cx="2987823" cy="1477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54C44-B810-49F8-846B-DBE2690619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6103"/>
            <a:ext cx="1316833" cy="1927735"/>
          </a:xfrm>
          <a:prstGeom prst="rect">
            <a:avLst/>
          </a:prstGeom>
        </p:spPr>
      </p:pic>
      <p:pic>
        <p:nvPicPr>
          <p:cNvPr id="2" name="Inspiring Ambient">
            <a:hlinkClick r:id="" action="ppaction://media"/>
            <a:extLst>
              <a:ext uri="{FF2B5EF4-FFF2-40B4-BE49-F238E27FC236}">
                <a16:creationId xmlns:a16="http://schemas.microsoft.com/office/drawing/2014/main" id="{89C3EAA1-351A-422C-99F7-33B72C09C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2480" y="4876006"/>
            <a:ext cx="177552" cy="1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9102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102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102"/>
                            </p:stCondLst>
                            <p:childTnLst>
                              <p:par>
                                <p:cTn id="30" presetID="12" presetClass="entr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602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2602"/>
                            </p:stCondLst>
                            <p:childTnLst>
                              <p:par>
                                <p:cTn id="43" presetID="22" presetClass="exit" presetSubtype="8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8602"/>
                            </p:stCondLst>
                            <p:childTnLst>
                              <p:par>
                                <p:cTn id="53" presetID="12" presetClass="entr" presetSubtype="4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102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6" grpId="1"/>
      <p:bldP spid="16" grpId="2"/>
      <p:bldP spid="16" grpId="3"/>
      <p:bldP spid="16" grpId="4"/>
      <p:bldP spid="17" grpId="0" build="p"/>
      <p:bldP spid="17" grpId="1" build="p"/>
      <p:bldP spid="17" grpId="2" build="p"/>
      <p:bldP spid="17" grpId="3" build="p"/>
      <p:bldP spid="17" grpId="4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F93B9A-FB60-432D-93F0-B7B4E7B4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85725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STEP 9: SAVE AND PRINT CONFIRMATION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0AD33-F2BA-4B93-A9CE-1E8AB4EFCAE5}"/>
              </a:ext>
            </a:extLst>
          </p:cNvPr>
          <p:cNvSpPr txBox="1"/>
          <p:nvPr/>
        </p:nvSpPr>
        <p:spPr bwMode="auto">
          <a:xfrm>
            <a:off x="5940152" y="1391289"/>
            <a:ext cx="2880320" cy="32470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Save and print confirmation of application.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If documents are required, log in to SRS Check &amp; Change to upload.</a:t>
            </a:r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C7EFDD-8CB4-41B5-A09A-0C3F5425DD78}"/>
              </a:ext>
            </a:extLst>
          </p:cNvPr>
          <p:cNvSpPr/>
          <p:nvPr/>
        </p:nvSpPr>
        <p:spPr bwMode="auto">
          <a:xfrm>
            <a:off x="1403648" y="3219822"/>
            <a:ext cx="432048" cy="3600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39499C-4098-4303-9975-30BAF87B109C}"/>
              </a:ext>
            </a:extLst>
          </p:cNvPr>
          <p:cNvSpPr/>
          <p:nvPr/>
        </p:nvSpPr>
        <p:spPr bwMode="auto">
          <a:xfrm>
            <a:off x="4067944" y="3795886"/>
            <a:ext cx="1296144" cy="50405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23FFA0-3C71-4FFC-8039-8B69CBB4499D}"/>
              </a:ext>
            </a:extLst>
          </p:cNvPr>
          <p:cNvPicPr/>
          <p:nvPr/>
        </p:nvPicPr>
        <p:blipFill rotWithShape="1">
          <a:blip r:embed="rId3"/>
          <a:srcRect r="-255" b="16761"/>
          <a:stretch/>
        </p:blipFill>
        <p:spPr>
          <a:xfrm>
            <a:off x="323528" y="1392405"/>
            <a:ext cx="5546724" cy="300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92DED7-AEFD-42A9-A924-9505ED824301}"/>
              </a:ext>
            </a:extLst>
          </p:cNvPr>
          <p:cNvSpPr/>
          <p:nvPr/>
        </p:nvSpPr>
        <p:spPr bwMode="auto">
          <a:xfrm>
            <a:off x="2913708" y="3399842"/>
            <a:ext cx="1442268" cy="50405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CB2D5-E2FA-4BC3-A14C-54BD33FB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57" y="1391289"/>
            <a:ext cx="5058227" cy="262185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3F93B9A-FB60-432D-93F0-B7B4E7B4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85725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STEP 10: LOG BACK IN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0AD33-F2BA-4B93-A9CE-1E8AB4EFCAE5}"/>
              </a:ext>
            </a:extLst>
          </p:cNvPr>
          <p:cNvSpPr txBox="1"/>
          <p:nvPr/>
        </p:nvSpPr>
        <p:spPr bwMode="auto">
          <a:xfrm>
            <a:off x="5868144" y="1391289"/>
            <a:ext cx="2952328" cy="32470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If the confirmation package includes instructions to provide documents, log in to SRS Check &amp; Change (from ‘Apply or log in’ dropdown menu) to upload.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NSW and ACT students won’t </a:t>
            </a:r>
            <a:r>
              <a:rPr lang="en-US"/>
              <a:t>be asked to </a:t>
            </a:r>
            <a:r>
              <a:rPr lang="en-US" dirty="0"/>
              <a:t>upload </a:t>
            </a:r>
            <a:r>
              <a:rPr lang="en-US"/>
              <a:t>their Year </a:t>
            </a:r>
            <a:r>
              <a:rPr lang="en-US" dirty="0"/>
              <a:t>11 results as UAC will retrieve these from NESA or BSSS.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92DED7-AEFD-42A9-A924-9505ED824301}"/>
              </a:ext>
            </a:extLst>
          </p:cNvPr>
          <p:cNvSpPr/>
          <p:nvPr/>
        </p:nvSpPr>
        <p:spPr bwMode="auto">
          <a:xfrm>
            <a:off x="1691680" y="2787774"/>
            <a:ext cx="1944216" cy="72008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0F053-3C0B-4FBF-9245-77B1E5255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6"/>
          <a:stretch/>
        </p:blipFill>
        <p:spPr>
          <a:xfrm>
            <a:off x="165796" y="3013169"/>
            <a:ext cx="1862528" cy="842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CA069-8B12-4E8E-A4C3-B5C7D56DE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5"/>
          <a:stretch/>
        </p:blipFill>
        <p:spPr>
          <a:xfrm>
            <a:off x="1284058" y="1123422"/>
            <a:ext cx="2561134" cy="8425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E95E4C-C3EC-4C0D-AB61-7870DFC2231B}"/>
              </a:ext>
            </a:extLst>
          </p:cNvPr>
          <p:cNvSpPr txBox="1">
            <a:spLocks/>
          </p:cNvSpPr>
          <p:nvPr/>
        </p:nvSpPr>
        <p:spPr>
          <a:xfrm>
            <a:off x="324000" y="267494"/>
            <a:ext cx="6498000" cy="110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5FB846"/>
                </a:solidFill>
              </a:rPr>
              <a:t>CONNECT </a:t>
            </a:r>
            <a:r>
              <a:rPr lang="en-US" sz="4400" dirty="0"/>
              <a:t>WITH US…</a:t>
            </a:r>
            <a:endParaRPr lang="en-AU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FFC1D-BC4D-416F-9E9D-D7335E24D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5306"/>
            <a:ext cx="629808" cy="62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45F76-6BD4-40A1-9208-3E0F0E052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50"/>
            <a:ext cx="629808" cy="629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268D5-D93D-4596-B46A-B3667BB67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8" y="2211750"/>
            <a:ext cx="629808" cy="629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48FBE-14E6-4267-8B2E-A8C275F8B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95" y="2128801"/>
            <a:ext cx="885897" cy="885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476E2-C972-4E91-99AF-D467E882A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1" y="2211750"/>
            <a:ext cx="629808" cy="629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8336E-AB92-472A-AD5D-FC0C72E311E3}"/>
              </a:ext>
            </a:extLst>
          </p:cNvPr>
          <p:cNvSpPr txBox="1"/>
          <p:nvPr/>
        </p:nvSpPr>
        <p:spPr>
          <a:xfrm>
            <a:off x="467544" y="4227934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FBFB"/>
                </a:solidFill>
              </a:rPr>
              <a:t>Email: ce@uac.edu.au</a:t>
            </a:r>
            <a:endParaRPr lang="en-AU" sz="2000" dirty="0">
              <a:solidFill>
                <a:srgbClr val="FBF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-2091"/>
            <a:ext cx="8064896" cy="864097"/>
          </a:xfrm>
        </p:spPr>
        <p:txBody>
          <a:bodyPr/>
          <a:lstStyle/>
          <a:p>
            <a:r>
              <a:rPr lang="en-AU" dirty="0"/>
              <a:t>STEP 1: GET STARTED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B95CC-5659-47A6-BD9B-E9B330614CD1}"/>
              </a:ext>
            </a:extLst>
          </p:cNvPr>
          <p:cNvSpPr txBox="1"/>
          <p:nvPr/>
        </p:nvSpPr>
        <p:spPr>
          <a:xfrm>
            <a:off x="5292080" y="120359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Submit UAC undergraduate application.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dirty="0"/>
              <a:t>Go to uac.edu.au &gt; ‘Apply or log in’.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dirty="0"/>
              <a:t>Select ‘</a:t>
            </a:r>
            <a:r>
              <a:rPr lang="en-US" dirty="0"/>
              <a:t>Schools Recommendation Schemes’ from dropdown menu.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77D3DE-EEAD-40E1-A973-AEE92F810448}"/>
              </a:ext>
            </a:extLst>
          </p:cNvPr>
          <p:cNvPicPr/>
          <p:nvPr/>
        </p:nvPicPr>
        <p:blipFill rotWithShape="1">
          <a:blip r:embed="rId2"/>
          <a:srcRect l="35431"/>
          <a:stretch/>
        </p:blipFill>
        <p:spPr bwMode="auto">
          <a:xfrm>
            <a:off x="683568" y="1203598"/>
            <a:ext cx="417646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E6073-6C9C-4F58-82E4-6B92712759FB}"/>
              </a:ext>
            </a:extLst>
          </p:cNvPr>
          <p:cNvSpPr/>
          <p:nvPr/>
        </p:nvSpPr>
        <p:spPr bwMode="auto">
          <a:xfrm>
            <a:off x="2555776" y="3003798"/>
            <a:ext cx="2502298" cy="34414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2F44F3-3579-49C1-85CB-24B8500F12A2}"/>
              </a:ext>
            </a:extLst>
          </p:cNvPr>
          <p:cNvSpPr/>
          <p:nvPr/>
        </p:nvSpPr>
        <p:spPr bwMode="auto">
          <a:xfrm>
            <a:off x="3779912" y="1173880"/>
            <a:ext cx="1152128" cy="60578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84C516-E7E8-47C8-AA27-B94F8000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352928" cy="864097"/>
          </a:xfrm>
        </p:spPr>
        <p:txBody>
          <a:bodyPr/>
          <a:lstStyle/>
          <a:p>
            <a:r>
              <a:rPr lang="en-US" dirty="0"/>
              <a:t>STEP 2: READ INSTRUCTIONS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BBFB1-BDD6-4E9E-A78F-98A355FA720B}"/>
              </a:ext>
            </a:extLst>
          </p:cNvPr>
          <p:cNvSpPr txBox="1"/>
          <p:nvPr/>
        </p:nvSpPr>
        <p:spPr>
          <a:xfrm>
            <a:off x="5455941" y="149163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Read list of instructions.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on ‘Continue’ to proceed.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AAAFC-CE0F-4F4B-845F-C94DC2CF3B9D}"/>
              </a:ext>
            </a:extLst>
          </p:cNvPr>
          <p:cNvPicPr/>
          <p:nvPr/>
        </p:nvPicPr>
        <p:blipFill rotWithShape="1">
          <a:blip r:embed="rId2"/>
          <a:srcRect l="4190" r="5022"/>
          <a:stretch/>
        </p:blipFill>
        <p:spPr>
          <a:xfrm>
            <a:off x="467544" y="1347614"/>
            <a:ext cx="4680520" cy="335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D57ECAD-3894-40A7-A46D-BEA271CF24F3}"/>
              </a:ext>
            </a:extLst>
          </p:cNvPr>
          <p:cNvSpPr/>
          <p:nvPr/>
        </p:nvSpPr>
        <p:spPr bwMode="auto">
          <a:xfrm>
            <a:off x="4139952" y="4371950"/>
            <a:ext cx="1656184" cy="57606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1F70-9FFE-429A-BF78-07218F36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857250"/>
          </a:xfrm>
        </p:spPr>
        <p:txBody>
          <a:bodyPr/>
          <a:lstStyle/>
          <a:p>
            <a:r>
              <a:rPr lang="en-US" dirty="0"/>
              <a:t>STEP 3: START NEW APPLICATION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5A4D-EC2E-443F-B01B-59BF8969FE25}"/>
              </a:ext>
            </a:extLst>
          </p:cNvPr>
          <p:cNvSpPr txBox="1"/>
          <p:nvPr/>
        </p:nvSpPr>
        <p:spPr>
          <a:xfrm>
            <a:off x="5940152" y="91556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on ‘Start a new application’.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9EEAB-5259-455D-93B3-FA094D818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540060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1D091B-B77B-47F1-81F2-655D59B69DDD}"/>
              </a:ext>
            </a:extLst>
          </p:cNvPr>
          <p:cNvSpPr/>
          <p:nvPr/>
        </p:nvSpPr>
        <p:spPr bwMode="auto">
          <a:xfrm>
            <a:off x="2915816" y="2807010"/>
            <a:ext cx="1656184" cy="6104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1F70-9FFE-429A-BF78-07218F36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57250"/>
          </a:xfrm>
        </p:spPr>
        <p:txBody>
          <a:bodyPr/>
          <a:lstStyle/>
          <a:p>
            <a:r>
              <a:rPr lang="en-US" dirty="0"/>
              <a:t>STEP 4: LOG IN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5A4D-EC2E-443F-B01B-59BF8969FE25}"/>
              </a:ext>
            </a:extLst>
          </p:cNvPr>
          <p:cNvSpPr txBox="1"/>
          <p:nvPr/>
        </p:nvSpPr>
        <p:spPr>
          <a:xfrm>
            <a:off x="5796136" y="915566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Enter UAC application number (issued when student completed undergraduate application) and UAC PIN.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If student didn’t use their NESA number and UAC PIN to apply they will not be able to proceed with their SRS application. If this is the case, please contact us.</a:t>
            </a:r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D091B-B77B-47F1-81F2-655D59B69DDD}"/>
              </a:ext>
            </a:extLst>
          </p:cNvPr>
          <p:cNvSpPr/>
          <p:nvPr/>
        </p:nvSpPr>
        <p:spPr bwMode="auto">
          <a:xfrm>
            <a:off x="2699792" y="2753414"/>
            <a:ext cx="1656184" cy="6104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F0008-6102-458D-BFB2-3E1D8BA5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7574"/>
            <a:ext cx="5315450" cy="27073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A33D305-9F90-405B-80C9-1951A911A0B1}"/>
              </a:ext>
            </a:extLst>
          </p:cNvPr>
          <p:cNvSpPr/>
          <p:nvPr/>
        </p:nvSpPr>
        <p:spPr bwMode="auto">
          <a:xfrm>
            <a:off x="1619672" y="2452642"/>
            <a:ext cx="2304256" cy="9111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64097"/>
          </a:xfrm>
        </p:spPr>
        <p:txBody>
          <a:bodyPr/>
          <a:lstStyle/>
          <a:p>
            <a:r>
              <a:rPr lang="en-US" dirty="0"/>
              <a:t>STEP 5: REVIEW INSTITUTION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E91C2-5F46-47EC-A726-78870D361C2F}"/>
              </a:ext>
            </a:extLst>
          </p:cNvPr>
          <p:cNvSpPr txBox="1"/>
          <p:nvPr/>
        </p:nvSpPr>
        <p:spPr>
          <a:xfrm>
            <a:off x="323528" y="30710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A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D58B6-387C-4C65-9E29-30C689907141}"/>
              </a:ext>
            </a:extLst>
          </p:cNvPr>
          <p:cNvSpPr txBox="1"/>
          <p:nvPr/>
        </p:nvSpPr>
        <p:spPr>
          <a:xfrm>
            <a:off x="6228184" y="1270531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Optional: use the link to review all the institution criteria. Better for students to do this before they apply.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‘Continue’.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24B89-BFF1-497D-8B8C-F4399BF32606}"/>
              </a:ext>
            </a:extLst>
          </p:cNvPr>
          <p:cNvPicPr/>
          <p:nvPr/>
        </p:nvPicPr>
        <p:blipFill rotWithShape="1">
          <a:blip r:embed="rId2"/>
          <a:srcRect b="17586"/>
          <a:stretch/>
        </p:blipFill>
        <p:spPr>
          <a:xfrm>
            <a:off x="323528" y="1203598"/>
            <a:ext cx="573151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A20DD1-9BEC-46AB-A82D-B8D089C64327}"/>
              </a:ext>
            </a:extLst>
          </p:cNvPr>
          <p:cNvSpPr/>
          <p:nvPr/>
        </p:nvSpPr>
        <p:spPr bwMode="auto">
          <a:xfrm>
            <a:off x="1547664" y="3111048"/>
            <a:ext cx="1872208" cy="4320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0454" y="-73087"/>
            <a:ext cx="8843545" cy="864097"/>
          </a:xfrm>
        </p:spPr>
        <p:txBody>
          <a:bodyPr/>
          <a:lstStyle/>
          <a:p>
            <a:r>
              <a:rPr lang="en-US" sz="3000" dirty="0"/>
              <a:t>STEP 6: UPLOAD DOCUMENTS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08522-1C4E-46C2-A4C3-1E82ADED1644}"/>
              </a:ext>
            </a:extLst>
          </p:cNvPr>
          <p:cNvSpPr txBox="1"/>
          <p:nvPr/>
        </p:nvSpPr>
        <p:spPr>
          <a:xfrm>
            <a:off x="6372200" y="105958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Some institutions will need supporting documents but most do not.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99E75-F34B-4212-B2D7-3E6383F620B3}"/>
              </a:ext>
            </a:extLst>
          </p:cNvPr>
          <p:cNvPicPr/>
          <p:nvPr/>
        </p:nvPicPr>
        <p:blipFill rotWithShape="1">
          <a:blip r:embed="rId2"/>
          <a:srcRect l="1002" t="3726" r="2258" b="12248"/>
          <a:stretch/>
        </p:blipFill>
        <p:spPr>
          <a:xfrm>
            <a:off x="467544" y="1059582"/>
            <a:ext cx="5688632" cy="356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3038E6-BB3F-4868-B7AE-117F3F25C05C}"/>
              </a:ext>
            </a:extLst>
          </p:cNvPr>
          <p:cNvSpPr/>
          <p:nvPr/>
        </p:nvSpPr>
        <p:spPr bwMode="auto">
          <a:xfrm>
            <a:off x="5220072" y="3723878"/>
            <a:ext cx="1224136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F1A4E1-9C75-410D-B076-63D71E119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2120" y="1635646"/>
            <a:ext cx="2779783" cy="2160240"/>
          </a:xfrm>
        </p:spPr>
        <p:txBody>
          <a:bodyPr/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Check application details.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‘Continue’.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C6E6C0-E2C8-4DFF-B9D3-F4FD4868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CHECK APPLICANT SUMMARY 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A79FD-C0E7-4680-884E-A27CAC5D3927}"/>
              </a:ext>
            </a:extLst>
          </p:cNvPr>
          <p:cNvPicPr/>
          <p:nvPr/>
        </p:nvPicPr>
        <p:blipFill rotWithShape="1">
          <a:blip r:embed="rId2"/>
          <a:srcRect l="17683" t="4614" r="332"/>
          <a:stretch/>
        </p:blipFill>
        <p:spPr>
          <a:xfrm>
            <a:off x="611560" y="1347614"/>
            <a:ext cx="446449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593FFF-9B05-473A-890A-88F5A3E908F7}"/>
              </a:ext>
            </a:extLst>
          </p:cNvPr>
          <p:cNvSpPr/>
          <p:nvPr/>
        </p:nvSpPr>
        <p:spPr bwMode="auto">
          <a:xfrm>
            <a:off x="4139952" y="4515966"/>
            <a:ext cx="1296144" cy="50405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F93B9A-FB60-432D-93F0-B7B4E7B4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85725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STEP 8: SUBMIT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0ACBD-5483-484D-B629-3E38B32856E1}"/>
              </a:ext>
            </a:extLst>
          </p:cNvPr>
          <p:cNvPicPr/>
          <p:nvPr/>
        </p:nvPicPr>
        <p:blipFill rotWithShape="1">
          <a:blip r:embed="rId3"/>
          <a:srcRect l="2259" t="-2032" r="1219" b="17073"/>
          <a:stretch/>
        </p:blipFill>
        <p:spPr>
          <a:xfrm>
            <a:off x="323528" y="1275606"/>
            <a:ext cx="4824536" cy="3384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0AD33-F2BA-4B93-A9CE-1E8AB4EFCAE5}"/>
              </a:ext>
            </a:extLst>
          </p:cNvPr>
          <p:cNvSpPr txBox="1"/>
          <p:nvPr/>
        </p:nvSpPr>
        <p:spPr bwMode="auto">
          <a:xfrm>
            <a:off x="5364088" y="1347613"/>
            <a:ext cx="3456384" cy="32470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Read the declaration and authority in full. 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Accept the terms and conditions: that the information provided is true and complete and that UAC is </a:t>
            </a:r>
            <a:r>
              <a:rPr lang="en-US" dirty="0" err="1">
                <a:latin typeface="Arial" charset="0"/>
                <a:cs typeface="Arial" charset="0"/>
              </a:rPr>
              <a:t>authorised</a:t>
            </a:r>
            <a:r>
              <a:rPr lang="en-US" dirty="0">
                <a:latin typeface="Arial" charset="0"/>
                <a:cs typeface="Arial" charset="0"/>
              </a:rPr>
              <a:t> to gather information from NESA and other government bodies.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Click ‘Submit my application now’.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C7EFDD-8CB4-41B5-A09A-0C3F5425DD78}"/>
              </a:ext>
            </a:extLst>
          </p:cNvPr>
          <p:cNvSpPr/>
          <p:nvPr/>
        </p:nvSpPr>
        <p:spPr bwMode="auto">
          <a:xfrm>
            <a:off x="1403648" y="3219822"/>
            <a:ext cx="432048" cy="3600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39499C-4098-4303-9975-30BAF87B109C}"/>
              </a:ext>
            </a:extLst>
          </p:cNvPr>
          <p:cNvSpPr/>
          <p:nvPr/>
        </p:nvSpPr>
        <p:spPr bwMode="auto">
          <a:xfrm>
            <a:off x="4067944" y="3795886"/>
            <a:ext cx="1296144" cy="50405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UAC">
      <a:dk1>
        <a:srgbClr val="384049"/>
      </a:dk1>
      <a:lt1>
        <a:srgbClr val="DADADA"/>
      </a:lt1>
      <a:dk2>
        <a:srgbClr val="1E2245"/>
      </a:dk2>
      <a:lt2>
        <a:srgbClr val="5FB846"/>
      </a:lt2>
      <a:accent1>
        <a:srgbClr val="868A90"/>
      </a:accent1>
      <a:accent2>
        <a:srgbClr val="A3A9AC"/>
      </a:accent2>
      <a:accent3>
        <a:srgbClr val="49BBBD"/>
      </a:accent3>
      <a:accent4>
        <a:srgbClr val="1C75BC"/>
      </a:accent4>
      <a:accent5>
        <a:srgbClr val="A64995"/>
      </a:accent5>
      <a:accent6>
        <a:srgbClr val="FF3366"/>
      </a:accent6>
      <a:hlink>
        <a:srgbClr val="FF9933"/>
      </a:hlink>
      <a:folHlink>
        <a:srgbClr val="FBC200"/>
      </a:folHlink>
    </a:clrScheme>
    <a:fontScheme name="Default Design">
      <a:majorFont>
        <a:latin typeface="Gill Sans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v1 [Compatibility Mode]" id="{5EB64D9F-26A5-4E71-AE26-402F3B1BB4FB}" vid="{727D19B6-E555-4044-849B-00C66D49B2E7}"/>
    </a:ext>
  </a:extLst>
</a:theme>
</file>

<file path=ppt/theme/theme2.xml><?xml version="1.0" encoding="utf-8"?>
<a:theme xmlns:a="http://schemas.openxmlformats.org/drawingml/2006/main" name="1_Custom Design">
  <a:themeElements>
    <a:clrScheme name="UAC Colours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FF9933"/>
      </a:hlink>
      <a:folHlink>
        <a:srgbClr val="FBC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UAC_Corp-170415</Template>
  <TotalTime>15117</TotalTime>
  <Words>345</Words>
  <Application>Microsoft Office PowerPoint</Application>
  <PresentationFormat>On-screen Show (16:9)</PresentationFormat>
  <Paragraphs>38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.AppleSystemUIFont</vt:lpstr>
      <vt:lpstr>Arial</vt:lpstr>
      <vt:lpstr>Calibri</vt:lpstr>
      <vt:lpstr>Gill Sans</vt:lpstr>
      <vt:lpstr>Gill Sans Condensed</vt:lpstr>
      <vt:lpstr>Wingdings</vt:lpstr>
      <vt:lpstr>Default Design</vt:lpstr>
      <vt:lpstr>1_Custom Design</vt:lpstr>
      <vt:lpstr>SCHOOLS RECOMMENDATION SCHEME</vt:lpstr>
      <vt:lpstr>STEP 1: GET STARTED</vt:lpstr>
      <vt:lpstr>STEP 2: READ INSTRUCTIONS</vt:lpstr>
      <vt:lpstr>STEP 3: START NEW APPLICATION</vt:lpstr>
      <vt:lpstr>STEP 4: LOG IN</vt:lpstr>
      <vt:lpstr>STEP 5: REVIEW INSTITUTION CRITERIA</vt:lpstr>
      <vt:lpstr>STEP 6: UPLOAD DOCUMENTS</vt:lpstr>
      <vt:lpstr>STEP 7: CHECK APPLICANT SUMMARY </vt:lpstr>
      <vt:lpstr>STEP 8: SUBMIT</vt:lpstr>
      <vt:lpstr>STEP 9: SAVE AND PRINT CONFIRMATION</vt:lpstr>
      <vt:lpstr>STEP 10: LOG BACK 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Butler</dc:creator>
  <cp:lastModifiedBy>Fiona Egan</cp:lastModifiedBy>
  <cp:revision>282</cp:revision>
  <cp:lastPrinted>2015-08-10T06:07:29Z</cp:lastPrinted>
  <dcterms:created xsi:type="dcterms:W3CDTF">2015-08-10T01:48:28Z</dcterms:created>
  <dcterms:modified xsi:type="dcterms:W3CDTF">2022-05-12T22:26:36Z</dcterms:modified>
</cp:coreProperties>
</file>