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33" r:id="rId2"/>
  </p:sldMasterIdLst>
  <p:notesMasterIdLst>
    <p:notesMasterId r:id="rId14"/>
  </p:notesMasterIdLst>
  <p:sldIdLst>
    <p:sldId id="434" r:id="rId3"/>
    <p:sldId id="291" r:id="rId4"/>
    <p:sldId id="433" r:id="rId5"/>
    <p:sldId id="322" r:id="rId6"/>
    <p:sldId id="318" r:id="rId7"/>
    <p:sldId id="311" r:id="rId8"/>
    <p:sldId id="432" r:id="rId9"/>
    <p:sldId id="324" r:id="rId10"/>
    <p:sldId id="297" r:id="rId11"/>
    <p:sldId id="301" r:id="rId12"/>
    <p:sldId id="316" r:id="rId13"/>
  </p:sldIdLst>
  <p:sldSz cx="9144000" cy="5143500" type="screen16x9"/>
  <p:notesSz cx="6794500" cy="9931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96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92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688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5850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891422B-6470-42EE-991D-EC6548168BB2}">
          <p14:sldIdLst>
            <p14:sldId id="434"/>
            <p14:sldId id="291"/>
            <p14:sldId id="433"/>
            <p14:sldId id="322"/>
            <p14:sldId id="318"/>
            <p14:sldId id="311"/>
            <p14:sldId id="432"/>
            <p14:sldId id="324"/>
            <p14:sldId id="297"/>
            <p14:sldId id="301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000000"/>
    <a:srgbClr val="FFFFFF"/>
    <a:srgbClr val="FF9933"/>
    <a:srgbClr val="002D62"/>
    <a:srgbClr val="FF0066"/>
    <a:srgbClr val="FBC200"/>
    <a:srgbClr val="1D2245"/>
    <a:srgbClr val="004990"/>
    <a:srgbClr val="B2B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2" autoAdjust="0"/>
    <p:restoredTop sz="95672" autoAdjust="0"/>
  </p:normalViewPr>
  <p:slideViewPr>
    <p:cSldViewPr showGuides="1">
      <p:cViewPr varScale="1">
        <p:scale>
          <a:sx n="104" d="100"/>
          <a:sy n="104" d="100"/>
        </p:scale>
        <p:origin x="282" y="72"/>
      </p:cViewPr>
      <p:guideLst>
        <p:guide orient="horz" pos="754"/>
        <p:guide pos="295"/>
      </p:guideLst>
    </p:cSldViewPr>
  </p:slideViewPr>
  <p:outlineViewPr>
    <p:cViewPr>
      <p:scale>
        <a:sx n="33" d="100"/>
        <a:sy n="33" d="100"/>
      </p:scale>
      <p:origin x="0" y="-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59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8976D1-EE30-4FC4-B36C-419EBE9C0858}" type="datetimeFigureOut">
              <a:rPr lang="en-AU"/>
              <a:pPr>
                <a:defRPr/>
              </a:pPr>
              <a:t>13/05/2022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CBC5D8-E7FB-4779-86B3-51BA2C439DB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1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Animation: 	AUTOMATICALLY RUNS THROUGH 3 TIMES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	AUDIO PLAYS UNTIL NEXT SLIDE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F8DB7-6CB2-430F-A041-8CB2F9128FB4}" type="slidenum">
              <a:rPr lang="en-AU" altLang="en-US" smtClean="0"/>
              <a:pPr/>
              <a:t>0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2898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79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928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588C5-77E9-4DFF-8542-CE125E95AEF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8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588C5-77E9-4DFF-8542-CE125E95AEF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34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13 May 2022</a:t>
            </a:fld>
            <a:r>
              <a:rPr lang="en-AU" altLang="en-US" dirty="0"/>
              <a:t>  //  www.uac.edu.au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190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13 May 2022</a:t>
            </a:fld>
            <a:r>
              <a:rPr lang="en-AU" altLang="en-US" dirty="0"/>
              <a:t>  //  www.uac.edu.au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151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9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3"/>
            <a:ext cx="849694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AU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13 May 2022</a:t>
            </a:fld>
            <a:r>
              <a:rPr lang="en-AU" altLang="en-US" dirty="0"/>
              <a:t>  //  www.uac.edu.au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005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2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55527"/>
            <a:ext cx="4533810" cy="626701"/>
          </a:xfrm>
          <a:solidFill>
            <a:srgbClr val="1E2245"/>
          </a:solidFill>
        </p:spPr>
        <p:txBody>
          <a:bodyPr wrap="square" lIns="396000" tIns="36000" rIns="36000" bIns="36000" anchor="ctr" anchorCtr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1" y="4438801"/>
            <a:ext cx="4669256" cy="397867"/>
          </a:xfrm>
        </p:spPr>
        <p:txBody>
          <a:bodyPr lIns="72000" tIns="36000" rIns="36000" bIns="36000" anchor="ctr" anchorCtr="0">
            <a:normAutofit/>
          </a:bodyPr>
          <a:lstStyle>
            <a:lvl1pPr marL="0" indent="0" algn="l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1"/>
            <a:ext cx="1371210" cy="20062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33624"/>
            <a:ext cx="4165600" cy="688256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122024"/>
            <a:ext cx="4165600" cy="688256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57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E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1E2245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893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5FB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5FB84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655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1C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1C75BC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82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20" y="4131365"/>
            <a:ext cx="2046181" cy="1012137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085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5" y="4587975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293"/>
            <a:ext cx="8429724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597884"/>
            <a:ext cx="4788024" cy="430213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4" lvl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" y="1174436"/>
            <a:ext cx="4427984" cy="432000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522275" indent="-342892"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4" lvl="0" indent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6555" y="1750990"/>
            <a:ext cx="4065413" cy="2044897"/>
          </a:xfrm>
        </p:spPr>
        <p:txBody>
          <a:bodyPr vert="horz" lIns="72000" tIns="45720" rIns="72000" bIns="45720" numCol="1" rtlCol="0">
            <a:normAutofit/>
          </a:bodyPr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91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83" y="4137924"/>
            <a:ext cx="2032916" cy="100557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57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9" y="274639"/>
            <a:ext cx="8487096" cy="993775"/>
          </a:xfrm>
        </p:spPr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370013"/>
            <a:ext cx="41400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625" y="1370013"/>
            <a:ext cx="414000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19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74639"/>
            <a:ext cx="8488800" cy="9937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879600"/>
            <a:ext cx="4140000" cy="276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28" y="1879600"/>
            <a:ext cx="4140000" cy="276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17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9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3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71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13 May 2022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522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titl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3"/>
            <a:ext cx="91773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4077" y="1221583"/>
            <a:ext cx="6334125" cy="1102519"/>
          </a:xfrm>
        </p:spPr>
        <p:txBody>
          <a:bodyPr/>
          <a:lstStyle>
            <a:lvl1pPr>
              <a:defRPr sz="4050">
                <a:solidFill>
                  <a:schemeClr val="bg1"/>
                </a:solidFill>
                <a:latin typeface="Gill Sans Condensed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35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764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4"/>
            <a:ext cx="849694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STYLE. CLICK TO EDIT MASTER TITLE STYLE.</a:t>
            </a:r>
            <a:endParaRPr lang="en-AU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53796"/>
            <a:ext cx="8496944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styles. Click to edit Master text styles. Click to edit Master text styles.</a:t>
            </a:r>
          </a:p>
          <a:p>
            <a:pPr lvl="1"/>
            <a:r>
              <a:rPr lang="en-US" altLang="en-US" dirty="0"/>
              <a:t>Second level. Second level. Second level. Second level. Second level.</a:t>
            </a:r>
          </a:p>
          <a:p>
            <a:pPr lvl="2"/>
            <a:r>
              <a:rPr lang="en-US" altLang="en-US" dirty="0"/>
              <a:t>Third level. Third level. Third level. Third level. Third level. Third level. 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13 May 2022</a:t>
            </a:fld>
            <a:r>
              <a:rPr lang="en-AU" altLang="en-US" dirty="0"/>
              <a:t>  //  www.uac.edu.au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5"/>
            <a:ext cx="1371600" cy="3968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5308054"/>
            <a:ext cx="705713" cy="7200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67117" y="5308054"/>
            <a:ext cx="705713" cy="7200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534234" y="5308054"/>
            <a:ext cx="705713" cy="7200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301351" y="5308054"/>
            <a:ext cx="705713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068468" y="5308054"/>
            <a:ext cx="705713" cy="7200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835585" y="5308054"/>
            <a:ext cx="705713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02702" y="5308054"/>
            <a:ext cx="705713" cy="720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5369819" y="5308054"/>
            <a:ext cx="705713" cy="72008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136936" y="5308054"/>
            <a:ext cx="705713" cy="72008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904053" y="5308054"/>
            <a:ext cx="705713" cy="72008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71170" y="5308054"/>
            <a:ext cx="705713" cy="72008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438287" y="5308054"/>
            <a:ext cx="705713" cy="72008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6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2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.AppleSystemUIFont" charset="-120"/>
        <a:buChar char="-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47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7788" indent="-22860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274639"/>
            <a:ext cx="8487096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70013"/>
            <a:ext cx="8487096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30" y="4746625"/>
            <a:ext cx="6984775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13 May 2022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6"/>
            <a:ext cx="137160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2245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5FB846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95287" indent="-228594" algn="l" defTabSz="914378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5FB846"/>
        </a:buClr>
        <a:buSzPct val="80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69919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058837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317592" indent="-228594" algn="l" defTabSz="9143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E3BA2D2A-2FA1-470A-88C5-C2DE2A730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0"/>
            <a:ext cx="9135197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7A5B3-84A1-4E3F-BB8D-215268EB6737}"/>
              </a:ext>
            </a:extLst>
          </p:cNvPr>
          <p:cNvSpPr/>
          <p:nvPr/>
        </p:nvSpPr>
        <p:spPr bwMode="auto">
          <a:xfrm>
            <a:off x="0" y="-1"/>
            <a:ext cx="9144000" cy="5143500"/>
          </a:xfrm>
          <a:prstGeom prst="rect">
            <a:avLst/>
          </a:prstGeom>
          <a:solidFill>
            <a:schemeClr val="bg1">
              <a:lumMod val="1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779662"/>
            <a:ext cx="5760640" cy="1102519"/>
          </a:xfrm>
          <a:noFill/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FBFBFB"/>
                </a:solidFill>
              </a:rPr>
              <a:t>EDUCATIONAL </a:t>
            </a:r>
            <a:r>
              <a:rPr lang="en-US" altLang="en-US" sz="3200">
                <a:solidFill>
                  <a:srgbClr val="FBFBFB"/>
                </a:solidFill>
              </a:rPr>
              <a:t>ACCESS SCHEME</a:t>
            </a:r>
            <a:br>
              <a:rPr lang="en-US" altLang="en-US" sz="3200" dirty="0">
                <a:solidFill>
                  <a:srgbClr val="FBFBFB"/>
                </a:solidFill>
              </a:rPr>
            </a:br>
            <a:endParaRPr lang="en-US" altLang="en-US" sz="3200" dirty="0">
              <a:solidFill>
                <a:srgbClr val="FBFBFB"/>
              </a:solidFill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066840"/>
            <a:ext cx="3384376" cy="369006"/>
          </a:xfrm>
          <a:noFill/>
        </p:spPr>
        <p:txBody>
          <a:bodyPr>
            <a:normAutofit fontScale="92500"/>
          </a:bodyPr>
          <a:lstStyle/>
          <a:p>
            <a:r>
              <a:rPr lang="en-US" altLang="en-US" sz="2400" dirty="0">
                <a:solidFill>
                  <a:srgbClr val="FBFBFB"/>
                </a:solidFill>
              </a:rPr>
              <a:t>Steps to applying </a:t>
            </a:r>
            <a:r>
              <a:rPr lang="en-US" altLang="en-US" sz="2400">
                <a:solidFill>
                  <a:srgbClr val="FBFBFB"/>
                </a:solidFill>
              </a:rPr>
              <a:t>in 2022</a:t>
            </a:r>
            <a:endParaRPr lang="en-US" altLang="en-US" sz="2400" dirty="0">
              <a:solidFill>
                <a:srgbClr val="FBFBFB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4497EF-551D-4790-B885-157DB84D5C8D}"/>
              </a:ext>
            </a:extLst>
          </p:cNvPr>
          <p:cNvCxnSpPr/>
          <p:nvPr/>
        </p:nvCxnSpPr>
        <p:spPr bwMode="auto">
          <a:xfrm>
            <a:off x="2195736" y="2900834"/>
            <a:ext cx="33123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BFB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647F5D2-DC79-4E92-94D9-34A1D9B86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65584"/>
            <a:ext cx="2987823" cy="1477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54C44-B810-49F8-846B-DBE2690619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6103"/>
            <a:ext cx="1316833" cy="1927735"/>
          </a:xfrm>
          <a:prstGeom prst="rect">
            <a:avLst/>
          </a:prstGeom>
        </p:spPr>
      </p:pic>
      <p:pic>
        <p:nvPicPr>
          <p:cNvPr id="2" name="Inspiring Ambient">
            <a:hlinkClick r:id="" action="ppaction://media"/>
            <a:extLst>
              <a:ext uri="{FF2B5EF4-FFF2-40B4-BE49-F238E27FC236}">
                <a16:creationId xmlns:a16="http://schemas.microsoft.com/office/drawing/2014/main" id="{89C3EAA1-351A-422C-99F7-33B72C09C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92480" y="4876006"/>
            <a:ext cx="177552" cy="1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9102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102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7102"/>
                            </p:stCondLst>
                            <p:childTnLst>
                              <p:par>
                                <p:cTn id="30" presetID="12" presetClass="entr" presetSubtype="4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602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2602"/>
                            </p:stCondLst>
                            <p:childTnLst>
                              <p:par>
                                <p:cTn id="43" presetID="22" presetClass="exit" presetSubtype="8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8602"/>
                            </p:stCondLst>
                            <p:childTnLst>
                              <p:par>
                                <p:cTn id="53" presetID="12" presetClass="entr" presetSubtype="4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2102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6" grpId="1"/>
      <p:bldP spid="16" grpId="2"/>
      <p:bldP spid="16" grpId="3"/>
      <p:bldP spid="16" grpId="4"/>
      <p:bldP spid="17" grpId="0" build="p"/>
      <p:bldP spid="17" grpId="1" build="p"/>
      <p:bldP spid="17" grpId="2" build="p"/>
      <p:bldP spid="17" grpId="3" build="p"/>
      <p:bldP spid="17" grpId="4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274639"/>
            <a:ext cx="8487096" cy="627730"/>
          </a:xfrm>
        </p:spPr>
        <p:txBody>
          <a:bodyPr>
            <a:normAutofit/>
          </a:bodyPr>
          <a:lstStyle/>
          <a:p>
            <a:r>
              <a:rPr lang="en-AU" sz="3200" dirty="0"/>
              <a:t>STEP 9: UPLOAD DOCUMENTS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AA797-651D-4960-98AF-9EEB068D0698}"/>
              </a:ext>
            </a:extLst>
          </p:cNvPr>
          <p:cNvSpPr txBox="1"/>
          <p:nvPr/>
        </p:nvSpPr>
        <p:spPr>
          <a:xfrm>
            <a:off x="395536" y="4083918"/>
            <a:ext cx="841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sz="1600" dirty="0"/>
              <a:t>Follow instructions to upload documents.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sz="1600" dirty="0"/>
              <a:t>All documents must be in PDF format and </a:t>
            </a:r>
            <a:r>
              <a:rPr lang="en-AU" sz="1600" dirty="0"/>
              <a:t>less than 5MB in size.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80A07-AD5D-461A-8061-F1E080941B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987574"/>
            <a:ext cx="6322139" cy="301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9B6820-2293-48DC-ABC3-07726FB578EA}"/>
              </a:ext>
            </a:extLst>
          </p:cNvPr>
          <p:cNvSpPr/>
          <p:nvPr/>
        </p:nvSpPr>
        <p:spPr bwMode="auto">
          <a:xfrm>
            <a:off x="1475656" y="3469479"/>
            <a:ext cx="864096" cy="57606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1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0F053-3C0B-4FBF-9245-77B1E5255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6"/>
          <a:stretch/>
        </p:blipFill>
        <p:spPr>
          <a:xfrm>
            <a:off x="165796" y="3013169"/>
            <a:ext cx="1862528" cy="842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CA069-8B12-4E8E-A4C3-B5C7D56DE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5"/>
          <a:stretch/>
        </p:blipFill>
        <p:spPr>
          <a:xfrm>
            <a:off x="1284058" y="1123422"/>
            <a:ext cx="2561134" cy="8425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E95E4C-C3EC-4C0D-AB61-7870DFC2231B}"/>
              </a:ext>
            </a:extLst>
          </p:cNvPr>
          <p:cNvSpPr txBox="1">
            <a:spLocks/>
          </p:cNvSpPr>
          <p:nvPr/>
        </p:nvSpPr>
        <p:spPr>
          <a:xfrm>
            <a:off x="324000" y="267494"/>
            <a:ext cx="6498000" cy="110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rgbClr val="5FB846"/>
                </a:solidFill>
              </a:rPr>
              <a:t>CONNECT </a:t>
            </a:r>
            <a:r>
              <a:rPr lang="en-US" sz="4400" dirty="0"/>
              <a:t>WITH US…</a:t>
            </a:r>
            <a:endParaRPr lang="en-AU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FFC1D-BC4D-416F-9E9D-D7335E24D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5306"/>
            <a:ext cx="629808" cy="62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45F76-6BD4-40A1-9208-3E0F0E052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1750"/>
            <a:ext cx="629808" cy="629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268D5-D93D-4596-B46A-B3667BB67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58" y="2211750"/>
            <a:ext cx="629808" cy="629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48FBE-14E6-4267-8B2E-A8C275F8B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95" y="2128801"/>
            <a:ext cx="885897" cy="885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9476E2-C972-4E91-99AF-D467E882A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21" y="2211750"/>
            <a:ext cx="629808" cy="629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8336E-AB92-472A-AD5D-FC0C72E311E3}"/>
              </a:ext>
            </a:extLst>
          </p:cNvPr>
          <p:cNvSpPr txBox="1"/>
          <p:nvPr/>
        </p:nvSpPr>
        <p:spPr>
          <a:xfrm>
            <a:off x="467544" y="4227934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BFBFB"/>
                </a:solidFill>
              </a:rPr>
              <a:t>Email: ce@uac.edu.au</a:t>
            </a:r>
            <a:endParaRPr lang="en-AU" sz="2000" dirty="0">
              <a:solidFill>
                <a:srgbClr val="FBF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864097"/>
          </a:xfrm>
        </p:spPr>
        <p:txBody>
          <a:bodyPr/>
          <a:lstStyle/>
          <a:p>
            <a:r>
              <a:rPr lang="en-AU" dirty="0"/>
              <a:t>STEP 1: GET STARTED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B95CC-5659-47A6-BD9B-E9B330614CD1}"/>
              </a:ext>
            </a:extLst>
          </p:cNvPr>
          <p:cNvSpPr txBox="1"/>
          <p:nvPr/>
        </p:nvSpPr>
        <p:spPr>
          <a:xfrm>
            <a:off x="5940152" y="1059582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Submit UAC undergraduate application.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‘Apply for EAS’ on the application confirmation page</a:t>
            </a:r>
            <a:br>
              <a:rPr lang="en-US" dirty="0"/>
            </a:br>
            <a:r>
              <a:rPr lang="en-AU" b="1" dirty="0"/>
              <a:t>or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log back in to undergraduate application later using UAC application number and UAC PIN.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1D0D0-ADFD-4BC8-A3CD-2BA083056F59}"/>
              </a:ext>
            </a:extLst>
          </p:cNvPr>
          <p:cNvPicPr/>
          <p:nvPr/>
        </p:nvPicPr>
        <p:blipFill rotWithShape="1">
          <a:blip r:embed="rId2"/>
          <a:srcRect l="54411" t="5627" b="7729"/>
          <a:stretch/>
        </p:blipFill>
        <p:spPr bwMode="auto">
          <a:xfrm>
            <a:off x="3088837" y="2958673"/>
            <a:ext cx="165618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CB1250-DF7D-4DE9-BEFF-1912D8B7E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18" t="12201" b="1000"/>
          <a:stretch/>
        </p:blipFill>
        <p:spPr>
          <a:xfrm>
            <a:off x="513298" y="1094915"/>
            <a:ext cx="1873991" cy="269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BC53D-A9F5-4FFB-AC4B-BBBCA3E293E7}"/>
              </a:ext>
            </a:extLst>
          </p:cNvPr>
          <p:cNvSpPr/>
          <p:nvPr/>
        </p:nvSpPr>
        <p:spPr bwMode="auto">
          <a:xfrm>
            <a:off x="514035" y="1491630"/>
            <a:ext cx="1656184" cy="38007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C74B96-4481-4F46-8D5F-720440918759}"/>
              </a:ext>
            </a:extLst>
          </p:cNvPr>
          <p:cNvSpPr/>
          <p:nvPr/>
        </p:nvSpPr>
        <p:spPr bwMode="auto">
          <a:xfrm>
            <a:off x="2978739" y="3649422"/>
            <a:ext cx="1799309" cy="5785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B78E4B-819E-4E64-A03A-B094FF2DAC2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49065" y="1094915"/>
            <a:ext cx="3291087" cy="1980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9FCC6-DA69-4C4D-BB1C-E2C25E2E1046}"/>
              </a:ext>
            </a:extLst>
          </p:cNvPr>
          <p:cNvSpPr/>
          <p:nvPr/>
        </p:nvSpPr>
        <p:spPr bwMode="auto">
          <a:xfrm>
            <a:off x="2556667" y="2632176"/>
            <a:ext cx="1799309" cy="44363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84C516-E7E8-47C8-AA27-B94F8000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864097"/>
          </a:xfrm>
        </p:spPr>
        <p:txBody>
          <a:bodyPr/>
          <a:lstStyle/>
          <a:p>
            <a:r>
              <a:rPr lang="en-US" dirty="0"/>
              <a:t>ADDITIONAL APPLICATIONS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BBFB1-BDD6-4E9E-A78F-98A355FA720B}"/>
              </a:ext>
            </a:extLst>
          </p:cNvPr>
          <p:cNvSpPr txBox="1"/>
          <p:nvPr/>
        </p:nvSpPr>
        <p:spPr>
          <a:xfrm>
            <a:off x="5364088" y="1259634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Note that at the end of the undergraduate application students can also link to the SRS and Equity Scholarships applications.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They can also access these additional applications from the ‘Apply or log in’ dropdown menu on the UAC homepage.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73677-F83F-41A4-977F-165278D98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347614"/>
            <a:ext cx="460851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D48D86-41AD-40CB-BCA6-BC0EB2938ECB}"/>
              </a:ext>
            </a:extLst>
          </p:cNvPr>
          <p:cNvSpPr/>
          <p:nvPr/>
        </p:nvSpPr>
        <p:spPr bwMode="auto">
          <a:xfrm>
            <a:off x="395536" y="2931790"/>
            <a:ext cx="2304256" cy="7920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1F70-9FFE-429A-BF78-07218F36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857250"/>
          </a:xfrm>
        </p:spPr>
        <p:txBody>
          <a:bodyPr/>
          <a:lstStyle/>
          <a:p>
            <a:r>
              <a:rPr lang="en-US" dirty="0"/>
              <a:t>STEP 2: SELECT EAS TAB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25A4D-EC2E-443F-B01B-59BF8969FE25}"/>
              </a:ext>
            </a:extLst>
          </p:cNvPr>
          <p:cNvSpPr txBox="1"/>
          <p:nvPr/>
        </p:nvSpPr>
        <p:spPr>
          <a:xfrm>
            <a:off x="6228184" y="1059582"/>
            <a:ext cx="259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When the EAS tab is selected, the categories of disadvantage will be displayed.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DFD28-D5B5-458C-B15A-0AF976452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059582"/>
            <a:ext cx="482453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6CD686-9049-4770-B3D7-12EA2AB1982E}"/>
              </a:ext>
            </a:extLst>
          </p:cNvPr>
          <p:cNvSpPr/>
          <p:nvPr/>
        </p:nvSpPr>
        <p:spPr bwMode="auto">
          <a:xfrm>
            <a:off x="3563888" y="1203598"/>
            <a:ext cx="1152128" cy="72008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864097"/>
          </a:xfrm>
        </p:spPr>
        <p:txBody>
          <a:bodyPr/>
          <a:lstStyle/>
          <a:p>
            <a:r>
              <a:rPr lang="en-US" dirty="0"/>
              <a:t>STEP 4: SELECT DISADVANTAGES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E91C2-5F46-47EC-A726-78870D361C2F}"/>
              </a:ext>
            </a:extLst>
          </p:cNvPr>
          <p:cNvSpPr txBox="1"/>
          <p:nvPr/>
        </p:nvSpPr>
        <p:spPr>
          <a:xfrm>
            <a:off x="323528" y="30710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A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D58B6-387C-4C65-9E29-30C689907141}"/>
              </a:ext>
            </a:extLst>
          </p:cNvPr>
          <p:cNvSpPr txBox="1"/>
          <p:nvPr/>
        </p:nvSpPr>
        <p:spPr>
          <a:xfrm>
            <a:off x="6156176" y="129283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on each applicable disadvantage type.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Answer each question.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Save each section before moving on to the next disadvantage type.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B6A72-46BD-45E6-9742-8B0EB14CC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9480" y="1269267"/>
            <a:ext cx="5731510" cy="31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7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0455" y="-73087"/>
            <a:ext cx="8569154" cy="864097"/>
          </a:xfrm>
        </p:spPr>
        <p:txBody>
          <a:bodyPr/>
          <a:lstStyle/>
          <a:p>
            <a:r>
              <a:rPr lang="en-US" sz="3000" dirty="0"/>
              <a:t>STEP 5: REVIEW CLAIMED DISADVANTAGES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08522-1C4E-46C2-A4C3-1E82ADED1644}"/>
              </a:ext>
            </a:extLst>
          </p:cNvPr>
          <p:cNvSpPr txBox="1"/>
          <p:nvPr/>
        </p:nvSpPr>
        <p:spPr>
          <a:xfrm>
            <a:off x="5940152" y="131044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Click on each disadvantage type that is being claimed to make sure all information is correct.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8B502-5B69-45FD-BBB1-742F16BAB7D3}"/>
              </a:ext>
            </a:extLst>
          </p:cNvPr>
          <p:cNvPicPr/>
          <p:nvPr/>
        </p:nvPicPr>
        <p:blipFill rotWithShape="1">
          <a:blip r:embed="rId2"/>
          <a:srcRect t="14894"/>
          <a:stretch/>
        </p:blipFill>
        <p:spPr>
          <a:xfrm>
            <a:off x="539552" y="1347614"/>
            <a:ext cx="511256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B5335D-BB71-4AC0-B1E5-815F7A8A9925}"/>
              </a:ext>
            </a:extLst>
          </p:cNvPr>
          <p:cNvSpPr/>
          <p:nvPr/>
        </p:nvSpPr>
        <p:spPr bwMode="auto">
          <a:xfrm>
            <a:off x="467544" y="2355726"/>
            <a:ext cx="2664296" cy="72008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F1A4E1-9C75-410D-B076-63D71E119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520" y="3651870"/>
            <a:ext cx="8540423" cy="2160240"/>
          </a:xfrm>
        </p:spPr>
        <p:txBody>
          <a:bodyPr/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sz="1600" dirty="0"/>
              <a:t>Note that claimed disadvantages cannot be removed, but new disadvantages can be added at a later date.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sz="1600" dirty="0"/>
              <a:t>Accept responsibility to upload supporting documents.</a:t>
            </a:r>
            <a:endParaRPr lang="en-AU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C6E6C0-E2C8-4DFF-B9D3-F4FD4868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6: ACCEPT DOCUMENT REQUIREMENTS</a:t>
            </a:r>
            <a:endParaRPr lang="en-AU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83D74-CF55-4585-97A0-049BD834D4C2}"/>
              </a:ext>
            </a:extLst>
          </p:cNvPr>
          <p:cNvPicPr/>
          <p:nvPr/>
        </p:nvPicPr>
        <p:blipFill rotWithShape="1">
          <a:blip r:embed="rId3"/>
          <a:srcRect t="74616"/>
          <a:stretch/>
        </p:blipFill>
        <p:spPr>
          <a:xfrm>
            <a:off x="539552" y="1698103"/>
            <a:ext cx="770485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AA36E0-FF0E-4EAC-8898-A8045B6582BB}"/>
              </a:ext>
            </a:extLst>
          </p:cNvPr>
          <p:cNvSpPr/>
          <p:nvPr/>
        </p:nvSpPr>
        <p:spPr bwMode="auto">
          <a:xfrm>
            <a:off x="467544" y="2103698"/>
            <a:ext cx="1080120" cy="5760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F93B9A-FB60-432D-93F0-B7B4E7B4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SUBMIT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0AD33-F2BA-4B93-A9CE-1E8AB4EFCAE5}"/>
              </a:ext>
            </a:extLst>
          </p:cNvPr>
          <p:cNvSpPr txBox="1"/>
          <p:nvPr/>
        </p:nvSpPr>
        <p:spPr>
          <a:xfrm>
            <a:off x="5580112" y="1347614"/>
            <a:ext cx="322788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Arial" charset="0"/>
                <a:cs typeface="Arial" charset="0"/>
              </a:rPr>
              <a:t>Read the declaration and authority in full. 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>
                <a:latin typeface="Arial" charset="0"/>
                <a:cs typeface="Arial" charset="0"/>
              </a:rPr>
              <a:t>Accept the terms and conditions: that the information provided is true and complete and that UAC is authorised to gather information from </a:t>
            </a:r>
            <a:r>
              <a:rPr lang="en-US" dirty="0"/>
              <a:t>Centrelink and any other government body.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Submit application.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16BC68-8973-464B-8061-BB62CB60A43D}"/>
              </a:ext>
            </a:extLst>
          </p:cNvPr>
          <p:cNvPicPr/>
          <p:nvPr/>
        </p:nvPicPr>
        <p:blipFill rotWithShape="1">
          <a:blip r:embed="rId3"/>
          <a:srcRect l="3515" r="6028" b="22690"/>
          <a:stretch/>
        </p:blipFill>
        <p:spPr>
          <a:xfrm>
            <a:off x="395536" y="1313013"/>
            <a:ext cx="5112568" cy="3418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C7DC3C-84F3-4C41-91AC-36421217F5F5}"/>
              </a:ext>
            </a:extLst>
          </p:cNvPr>
          <p:cNvSpPr/>
          <p:nvPr/>
        </p:nvSpPr>
        <p:spPr bwMode="auto">
          <a:xfrm>
            <a:off x="539552" y="3795886"/>
            <a:ext cx="1944216" cy="57606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STEP 8: </a:t>
            </a:r>
            <a:r>
              <a:rPr lang="en-US" dirty="0"/>
              <a:t>SAVE AND PRINT CONFIRMATION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AU" dirty="0">
              <a:sym typeface="Wingdings" panose="05000000000000000000" pitchFamily="2" charset="2"/>
            </a:endParaRPr>
          </a:p>
          <a:p>
            <a:pPr lvl="1"/>
            <a:endParaRPr lang="en-AU" dirty="0">
              <a:sym typeface="Wingdings" panose="05000000000000000000" pitchFamily="2" charset="2"/>
            </a:endParaRPr>
          </a:p>
          <a:p>
            <a:pPr lvl="1"/>
            <a:endParaRPr lang="en-AU" dirty="0">
              <a:sym typeface="Wingdings" panose="05000000000000000000" pitchFamily="2" charset="2"/>
            </a:endParaRPr>
          </a:p>
          <a:p>
            <a:pPr lvl="1"/>
            <a:endParaRPr lang="en-AU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66C07-253B-47D6-8877-EBBBBFE7AF11}"/>
              </a:ext>
            </a:extLst>
          </p:cNvPr>
          <p:cNvSpPr txBox="1"/>
          <p:nvPr/>
        </p:nvSpPr>
        <p:spPr>
          <a:xfrm>
            <a:off x="6228185" y="1116878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Save and print confirmation of application + document package.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Obtain all required documents.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US" dirty="0"/>
              <a:t>Select ‘Upload documents’ tab.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79C087-122C-466C-A9A5-3CBCC3D6CF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198600"/>
            <a:ext cx="5510059" cy="235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94B6EF-C065-4D35-8089-6D57569D8433}"/>
              </a:ext>
            </a:extLst>
          </p:cNvPr>
          <p:cNvSpPr/>
          <p:nvPr/>
        </p:nvSpPr>
        <p:spPr bwMode="auto">
          <a:xfrm>
            <a:off x="238395" y="3081095"/>
            <a:ext cx="2177971" cy="52773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E82A42-7ACF-4959-9C0D-7F95080449F2}"/>
              </a:ext>
            </a:extLst>
          </p:cNvPr>
          <p:cNvSpPr/>
          <p:nvPr/>
        </p:nvSpPr>
        <p:spPr bwMode="auto">
          <a:xfrm>
            <a:off x="2527937" y="3065870"/>
            <a:ext cx="2088525" cy="5429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B3801A-6C96-4E39-9E0A-229349D369CD}"/>
              </a:ext>
            </a:extLst>
          </p:cNvPr>
          <p:cNvSpPr/>
          <p:nvPr/>
        </p:nvSpPr>
        <p:spPr bwMode="auto">
          <a:xfrm>
            <a:off x="2227683" y="1463840"/>
            <a:ext cx="1048174" cy="52773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309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AC">
      <a:dk1>
        <a:srgbClr val="384049"/>
      </a:dk1>
      <a:lt1>
        <a:srgbClr val="DADADA"/>
      </a:lt1>
      <a:dk2>
        <a:srgbClr val="1E2245"/>
      </a:dk2>
      <a:lt2>
        <a:srgbClr val="5FB846"/>
      </a:lt2>
      <a:accent1>
        <a:srgbClr val="868A90"/>
      </a:accent1>
      <a:accent2>
        <a:srgbClr val="A3A9AC"/>
      </a:accent2>
      <a:accent3>
        <a:srgbClr val="49BBBD"/>
      </a:accent3>
      <a:accent4>
        <a:srgbClr val="1C75BC"/>
      </a:accent4>
      <a:accent5>
        <a:srgbClr val="A64995"/>
      </a:accent5>
      <a:accent6>
        <a:srgbClr val="FF3366"/>
      </a:accent6>
      <a:hlink>
        <a:srgbClr val="FF9933"/>
      </a:hlink>
      <a:folHlink>
        <a:srgbClr val="FBC200"/>
      </a:folHlink>
    </a:clrScheme>
    <a:fontScheme name="Default Design">
      <a:majorFont>
        <a:latin typeface="Gill Sans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v1 [Compatibility Mode]" id="{5EB64D9F-26A5-4E71-AE26-402F3B1BB4FB}" vid="{727D19B6-E555-4044-849B-00C66D49B2E7}"/>
    </a:ext>
  </a:extLst>
</a:theme>
</file>

<file path=ppt/theme/theme2.xml><?xml version="1.0" encoding="utf-8"?>
<a:theme xmlns:a="http://schemas.openxmlformats.org/drawingml/2006/main" name="1_Custom Design">
  <a:themeElements>
    <a:clrScheme name="UAC Colours">
      <a:dk1>
        <a:sysClr val="windowText" lastClr="000000"/>
      </a:dk1>
      <a:lt1>
        <a:sysClr val="window" lastClr="FFFFFF"/>
      </a:lt1>
      <a:dk2>
        <a:srgbClr val="1E2245"/>
      </a:dk2>
      <a:lt2>
        <a:srgbClr val="E7E6E6"/>
      </a:lt2>
      <a:accent1>
        <a:srgbClr val="5FB846"/>
      </a:accent1>
      <a:accent2>
        <a:srgbClr val="384049"/>
      </a:accent2>
      <a:accent3>
        <a:srgbClr val="868A90"/>
      </a:accent3>
      <a:accent4>
        <a:srgbClr val="49BBBD"/>
      </a:accent4>
      <a:accent5>
        <a:srgbClr val="1C75BC"/>
      </a:accent5>
      <a:accent6>
        <a:srgbClr val="A64995"/>
      </a:accent6>
      <a:hlink>
        <a:srgbClr val="FF9933"/>
      </a:hlink>
      <a:folHlink>
        <a:srgbClr val="FBC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UAC_Corp-170415</Template>
  <TotalTime>15009</TotalTime>
  <Words>328</Words>
  <Application>Microsoft Office PowerPoint</Application>
  <PresentationFormat>On-screen Show (16:9)</PresentationFormat>
  <Paragraphs>41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.AppleSystemUIFont</vt:lpstr>
      <vt:lpstr>Arial</vt:lpstr>
      <vt:lpstr>Calibri</vt:lpstr>
      <vt:lpstr>Gill Sans</vt:lpstr>
      <vt:lpstr>Gill Sans Condensed</vt:lpstr>
      <vt:lpstr>Wingdings</vt:lpstr>
      <vt:lpstr>Default Design</vt:lpstr>
      <vt:lpstr>1_Custom Design</vt:lpstr>
      <vt:lpstr>EDUCATIONAL ACCESS SCHEME </vt:lpstr>
      <vt:lpstr>STEP 1: GET STARTED</vt:lpstr>
      <vt:lpstr>ADDITIONAL APPLICATIONS</vt:lpstr>
      <vt:lpstr>STEP 2: SELECT EAS TAB</vt:lpstr>
      <vt:lpstr>STEP 4: SELECT DISADVANTAGES</vt:lpstr>
      <vt:lpstr>STEP 5: REVIEW CLAIMED DISADVANTAGES</vt:lpstr>
      <vt:lpstr>STEP 6: ACCEPT DOCUMENT REQUIREMENTS</vt:lpstr>
      <vt:lpstr>STEP 7: SUBMIT</vt:lpstr>
      <vt:lpstr>STEP 8: SAVE AND PRINT CONFIRMATION</vt:lpstr>
      <vt:lpstr>STEP 9: UPLOAD DOCUMENTS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Butler</dc:creator>
  <cp:lastModifiedBy>Fiona Egan</cp:lastModifiedBy>
  <cp:revision>277</cp:revision>
  <cp:lastPrinted>2015-08-10T06:07:29Z</cp:lastPrinted>
  <dcterms:created xsi:type="dcterms:W3CDTF">2015-08-10T01:48:28Z</dcterms:created>
  <dcterms:modified xsi:type="dcterms:W3CDTF">2022-05-12T22:25:57Z</dcterms:modified>
</cp:coreProperties>
</file>